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73" r:id="rId4"/>
    <p:sldId id="268" r:id="rId5"/>
    <p:sldId id="270" r:id="rId6"/>
    <p:sldId id="257" r:id="rId7"/>
    <p:sldId id="261" r:id="rId8"/>
    <p:sldId id="262" r:id="rId9"/>
    <p:sldId id="259" r:id="rId10"/>
    <p:sldId id="275" r:id="rId11"/>
    <p:sldId id="274" r:id="rId12"/>
    <p:sldId id="260" r:id="rId13"/>
    <p:sldId id="263" r:id="rId14"/>
    <p:sldId id="264" r:id="rId15"/>
    <p:sldId id="266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7" autoAdjust="0"/>
  </p:normalViewPr>
  <p:slideViewPr>
    <p:cSldViewPr>
      <p:cViewPr varScale="1">
        <p:scale>
          <a:sx n="90" d="100"/>
          <a:sy n="90" d="100"/>
        </p:scale>
        <p:origin x="10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0B65B-CA00-40B1-9AD0-EFC53572166C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E2A8F-693D-460B-B005-A9BA5A25D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4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day, Friday Feb 8, 2008. 165 drivers. GPS-enabled cell phones which on average transmitted data every 3 seconds. The penetration rate of PV is in the range of 2-5% depending on time of the 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E2A8F-693D-460B-B005-A9BA5A25D7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7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4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0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6675-EDF0-45C1-8848-642BA724E0C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FDF0-26C8-49AF-AB30-006992B2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5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77200" cy="29908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Estimating Traffic Flow Rate on Freeways from Probe Vehicle Data and Fundamental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Diagram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555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Khairul Anuar (PhD Candidate)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Dr. Filmon Habtemichael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Dr. Mecit Cetin (presenter)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Transportation Research Institute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Old Dominion University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638800"/>
            <a:ext cx="2677386" cy="1157223"/>
          </a:xfrm>
          <a:prstGeom prst="rect">
            <a:avLst/>
          </a:prstGeom>
        </p:spPr>
      </p:pic>
      <p:pic>
        <p:nvPicPr>
          <p:cNvPr id="2050" name="Picture 2" descr="ITSC 2015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6841"/>
            <a:ext cx="1043763" cy="10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i-odu.org/uploads/3/9/2/6/39268609/14113536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590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Probe</a:t>
            </a:r>
          </a:p>
          <a:p>
            <a:pPr lvl="1"/>
            <a:r>
              <a:rPr lang="en-US" dirty="0" smtClean="0"/>
              <a:t>Collected by 165 drivers on Friday </a:t>
            </a:r>
            <a:r>
              <a:rPr lang="en-US" dirty="0"/>
              <a:t>Feb 8, </a:t>
            </a:r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2-5% of total traffic</a:t>
            </a:r>
          </a:p>
          <a:p>
            <a:pPr lvl="1"/>
            <a:r>
              <a:rPr lang="en-US" dirty="0" smtClean="0"/>
              <a:t>GPS points @ 3-sec on average</a:t>
            </a:r>
          </a:p>
          <a:p>
            <a:pPr lvl="1"/>
            <a:endParaRPr lang="en-US" dirty="0"/>
          </a:p>
          <a:p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Speed-flow data aggregated by 5-minute intervals for about one month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465" y="1600200"/>
            <a:ext cx="70770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Case Study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74183" y="13716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Loop vs PV speed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0600" y="13716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Fundamental diagram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5" y="1732280"/>
            <a:ext cx="367137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7" y="1732280"/>
            <a:ext cx="367137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Comparison of loop detector and estimated flow from fundamental diagram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Distribution of percentage error for different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FDs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and aggregation intervals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71945"/>
              </p:ext>
            </p:extLst>
          </p:nvPr>
        </p:nvGraphicFramePr>
        <p:xfrm>
          <a:off x="3809999" y="2438400"/>
          <a:ext cx="49530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1"/>
                <a:gridCol w="1066800"/>
                <a:gridCol w="762000"/>
                <a:gridCol w="762000"/>
                <a:gridCol w="533400"/>
                <a:gridCol w="60959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FD models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Aggregation interval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MAPE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(abs %)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RMSE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(vphpl)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Avg. Error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Std. Dev.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Greenshield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5-min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189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-2.1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17.1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11.1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169</a:t>
                      </a:r>
                      <a:endParaRPr lang="en-US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-2.2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15.2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11.1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168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-2.2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14.7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Underwood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11.7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178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-8.9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14.6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11.3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174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-9.0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13.5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10.9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167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-9.0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12.9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Northwestern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8.7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130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-5.4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10.4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7.1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107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-5.5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8.2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6.8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103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-5.5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7.7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Van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Aerde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6.4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98</a:t>
                      </a:r>
                      <a:endParaRPr lang="en-US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-2.9</a:t>
                      </a:r>
                      <a:endParaRPr lang="en-US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8.1</a:t>
                      </a:r>
                      <a:endParaRPr lang="en-US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5.3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83</a:t>
                      </a:r>
                      <a:endParaRPr lang="en-US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-3.0</a:t>
                      </a:r>
                      <a:endParaRPr lang="en-US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6.2</a:t>
                      </a:r>
                      <a:endParaRPr lang="en-US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15-min</a:t>
                      </a:r>
                      <a:endParaRPr lang="en-US" sz="120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5.2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79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-3.0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6.2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Van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Aerde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provides the best result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Higher accuracies as aggregation interval increases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Estimates are more accurate during congestion rather than free-flow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Focus on congestion period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Utilize shockwave theory to identify additional traffic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Other sites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33417"/>
            <a:ext cx="4648200" cy="279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133600"/>
          </a:xfrm>
        </p:spPr>
        <p:txBody>
          <a:bodyPr>
            <a:normAutofit/>
          </a:bodyPr>
          <a:lstStyle/>
          <a:p>
            <a:r>
              <a:rPr lang="en-US" sz="2400" dirty="0"/>
              <a:t>Funded by Mid-Atlantic Transportation Sustainability Center – Region 3 University Transportation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10" y="3621798"/>
            <a:ext cx="2124394" cy="900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14" y="5319777"/>
            <a:ext cx="2677386" cy="1157223"/>
          </a:xfrm>
          <a:prstGeom prst="rect">
            <a:avLst/>
          </a:prstGeom>
        </p:spPr>
      </p:pic>
      <p:pic>
        <p:nvPicPr>
          <p:cNvPr id="6" name="Picture 4" descr="http://www.tri-odu.org/uploads/3/9/2/6/39268609/14113536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24500"/>
            <a:ext cx="1590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" y="0"/>
            <a:ext cx="3863662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9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Point sensors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Aggregate data: Flow, speed, occupancy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Relatively high cost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Probe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Individual vehicle trajectories (but data providers aggregate)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Sample size might be small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Relatively low cost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Goal: Estimate traffic flow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rate from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raw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probe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Literature Review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Flow estimation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Estimation of flow and density using probe vehicles with spacing measurement equipment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et al, 2015)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Deriving traffic volumes from PV data using a fundamental diagram approach (Neumann et al, 2013)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Traffic states (queue length, travel time)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Real time traffic states estimation on arterial based on trajectory data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Hiribarren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and Herrera, 2014)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Objectives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Estimate traffic flow on freeways from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PV data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and fundamental diagram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Unique from previous studies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Four different FDs 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Aggregation intervals of 5, 10 and 15 minutes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Methodology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31" y="1295400"/>
            <a:ext cx="4038429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From FD estimate flow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when speed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is known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is probe vehicle speed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Methodology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Four different models  of fundamental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366496"/>
                  </p:ext>
                </p:extLst>
              </p:nvPr>
            </p:nvGraphicFramePr>
            <p:xfrm>
              <a:off x="914400" y="2514600"/>
              <a:ext cx="6629400" cy="37488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4000"/>
                    <a:gridCol w="2438400"/>
                    <a:gridCol w="2667000"/>
                  </a:tblGrid>
                  <a:tr h="43826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Model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Speed-Density Relationship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Regression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5233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Greenshield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𝑢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4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4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938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Underwood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en-US" sz="14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505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Northwestern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400" i="1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1400" i="1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400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400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sz="14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skw"/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en-US" sz="14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6983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Van </a:t>
                          </a:r>
                          <a:r>
                            <a:rPr lang="en-US" sz="1400" b="0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Aerde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4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𝑢</m:t>
                                        </m:r>
                                      </m:den>
                                    </m:f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𝑢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 </a:t>
                          </a:r>
                          <a:endPara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 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en-U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,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/>
                          </a:r>
                          <a:br>
                            <a:rPr lang="en-U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</a:b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,</a:t>
                          </a:r>
                          <a:endParaRPr lang="en-US" sz="14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/>
                          </a:r>
                          <a:br>
                            <a:rPr lang="en-U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4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366496"/>
                  </p:ext>
                </p:extLst>
              </p:nvPr>
            </p:nvGraphicFramePr>
            <p:xfrm>
              <a:off x="914400" y="2514600"/>
              <a:ext cx="6629400" cy="37488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4000"/>
                    <a:gridCol w="2438400"/>
                    <a:gridCol w="2667000"/>
                  </a:tblGrid>
                  <a:tr h="43826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Model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Speed-Density Relationship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Regression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5233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Greenshield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2500" t="-91111" r="-109500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8402" t="-91111" b="-503333"/>
                          </a:stretch>
                        </a:blipFill>
                      </a:tcPr>
                    </a:tc>
                  </a:tr>
                  <a:tr h="50938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Underwood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2500" t="-204762" r="-109500" b="-4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8402" t="-204762" b="-439286"/>
                          </a:stretch>
                        </a:blipFill>
                      </a:tcPr>
                    </a:tc>
                  </a:tr>
                  <a:tr h="5505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Northwestern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2500" t="-284444" r="-1095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8402" t="-284444" b="-310000"/>
                          </a:stretch>
                        </a:blipFill>
                      </a:tcPr>
                    </a:tc>
                  </a:tr>
                  <a:tr h="16983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Van </a:t>
                          </a:r>
                          <a:r>
                            <a:rPr lang="en-US" sz="1400" b="0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Aerde</a:t>
                          </a:r>
                          <a:endParaRPr lang="en-US" sz="1600" b="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2500" t="-124460" r="-109500" b="-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8402" t="-124460" b="-3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94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Methodology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Performance indicators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187684"/>
                  </p:ext>
                </p:extLst>
              </p:nvPr>
            </p:nvGraphicFramePr>
            <p:xfrm>
              <a:off x="914400" y="2057400"/>
              <a:ext cx="4876800" cy="28706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876800"/>
                  </a:tblGrid>
                  <a:tr h="66910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𝑃𝐸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×100%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  <a:tr h="84456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𝑀𝐴𝑃𝐸</m:t>
                                </m:r>
                                <m:r>
                                  <a:rPr lang="en-US" sz="20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20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𝑂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𝑂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  <m:r>
                                  <a:rPr lang="en-US" sz="20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×100%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  <a:tr h="115333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𝑅𝑀𝑆𝐸</m:t>
                                </m:r>
                                <m:r>
                                  <a:rPr lang="en-US" sz="200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sz="20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0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𝐹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>
                                                    <a:solidFill>
                                                      <a:schemeClr val="tx2">
                                                        <a:lumMod val="75000"/>
                                                      </a:schemeClr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𝑂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>
                                                        <a:solidFill>
                                                          <a:schemeClr val="tx2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187684"/>
                  </p:ext>
                </p:extLst>
              </p:nvPr>
            </p:nvGraphicFramePr>
            <p:xfrm>
              <a:off x="914400" y="2057400"/>
              <a:ext cx="4876800" cy="28658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876800"/>
                  </a:tblGrid>
                  <a:tr h="700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870" b="-308696"/>
                          </a:stretch>
                        </a:blipFill>
                      </a:tcPr>
                    </a:tc>
                  </a:tr>
                  <a:tr h="903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78378" b="-139865"/>
                          </a:stretch>
                        </a:blipFill>
                      </a:tcPr>
                    </a:tc>
                  </a:tr>
                  <a:tr h="1261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275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914400" y="5020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i="1" baseline="-250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is the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i="1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estimate value 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 the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i="1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observe value 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is the number of samples</a:t>
            </a:r>
          </a:p>
        </p:txBody>
      </p:sp>
    </p:spTree>
    <p:extLst>
      <p:ext uri="{BB962C8B-B14F-4D97-AF65-F5344CB8AC3E}">
        <p14:creationId xmlns:p14="http://schemas.microsoft.com/office/powerpoint/2010/main" val="14290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415540"/>
            <a:ext cx="341495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Mobile Century (I-880 SF Bay area)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8" y="2415540"/>
            <a:ext cx="367137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Case Study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58943" y="203454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Probe vehicle trajectory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3578" y="203454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Study site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733800" y="5562600"/>
            <a:ext cx="457200" cy="2286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2999" y="2644140"/>
            <a:ext cx="304801" cy="48006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133600" y="2467372"/>
            <a:ext cx="2131658" cy="41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Length: 12 mile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12937" y="2783602"/>
            <a:ext cx="2098041" cy="416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Due to known recurring congestion, NB is analyzed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552</Words>
  <Application>Microsoft Office PowerPoint</Application>
  <PresentationFormat>On-screen Show (4:3)</PresentationFormat>
  <Paragraphs>166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Cambria Math</vt:lpstr>
      <vt:lpstr>Times New Roman</vt:lpstr>
      <vt:lpstr>Verdana</vt:lpstr>
      <vt:lpstr>Wingdings</vt:lpstr>
      <vt:lpstr>Office Theme</vt:lpstr>
      <vt:lpstr>Estimating Traffic Flow Rate on Freeways from Probe Vehicle Data and Fundamental Diagram</vt:lpstr>
      <vt:lpstr>PowerPoint Presentation</vt:lpstr>
      <vt:lpstr>Introduction</vt:lpstr>
      <vt:lpstr>Literature Review</vt:lpstr>
      <vt:lpstr>Objectives</vt:lpstr>
      <vt:lpstr>Methodology</vt:lpstr>
      <vt:lpstr>Methodology</vt:lpstr>
      <vt:lpstr>Methodology</vt:lpstr>
      <vt:lpstr>Case Study</vt:lpstr>
      <vt:lpstr>Field Data</vt:lpstr>
      <vt:lpstr>Speeds</vt:lpstr>
      <vt:lpstr>Case Study</vt:lpstr>
      <vt:lpstr>Results</vt:lpstr>
      <vt:lpstr>Results</vt:lpstr>
      <vt:lpstr>Conclusions</vt:lpstr>
      <vt:lpstr>Future Work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Afi</dc:creator>
  <cp:lastModifiedBy>mecit cetin</cp:lastModifiedBy>
  <cp:revision>54</cp:revision>
  <dcterms:created xsi:type="dcterms:W3CDTF">2015-08-31T14:20:04Z</dcterms:created>
  <dcterms:modified xsi:type="dcterms:W3CDTF">2015-09-18T11:37:42Z</dcterms:modified>
</cp:coreProperties>
</file>